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78" r:id="rId3"/>
    <p:sldId id="264" r:id="rId4"/>
    <p:sldId id="265" r:id="rId5"/>
    <p:sldId id="266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79" r:id="rId15"/>
    <p:sldId id="259" r:id="rId16"/>
    <p:sldId id="258" r:id="rId17"/>
    <p:sldId id="261" r:id="rId18"/>
    <p:sldId id="262" r:id="rId19"/>
    <p:sldId id="260" r:id="rId20"/>
    <p:sldId id="257" r:id="rId21"/>
    <p:sldId id="263" r:id="rId22"/>
    <p:sldId id="267" r:id="rId23"/>
    <p:sldId id="268" r:id="rId24"/>
    <p:sldId id="269" r:id="rId25"/>
    <p:sldId id="289" r:id="rId26"/>
    <p:sldId id="288" r:id="rId27"/>
    <p:sldId id="270" r:id="rId28"/>
    <p:sldId id="271" r:id="rId29"/>
    <p:sldId id="272" r:id="rId30"/>
    <p:sldId id="273" r:id="rId31"/>
    <p:sldId id="290" r:id="rId32"/>
    <p:sldId id="275" r:id="rId33"/>
    <p:sldId id="274" r:id="rId34"/>
    <p:sldId id="276" r:id="rId35"/>
    <p:sldId id="294" r:id="rId36"/>
    <p:sldId id="293" r:id="rId37"/>
    <p:sldId id="292" r:id="rId38"/>
    <p:sldId id="295" r:id="rId39"/>
    <p:sldId id="277" r:id="rId40"/>
    <p:sldId id="291" r:id="rId41"/>
    <p:sldId id="296" r:id="rId42"/>
    <p:sldId id="297" r:id="rId43"/>
    <p:sldId id="322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9" r:id="rId52"/>
    <p:sldId id="308" r:id="rId53"/>
    <p:sldId id="298" r:id="rId54"/>
    <p:sldId id="299" r:id="rId55"/>
    <p:sldId id="300" r:id="rId56"/>
    <p:sldId id="312" r:id="rId57"/>
    <p:sldId id="314" r:id="rId58"/>
    <p:sldId id="313" r:id="rId59"/>
    <p:sldId id="315" r:id="rId60"/>
    <p:sldId id="316" r:id="rId61"/>
    <p:sldId id="318" r:id="rId62"/>
    <p:sldId id="317" r:id="rId63"/>
    <p:sldId id="319" r:id="rId64"/>
    <p:sldId id="320" r:id="rId65"/>
    <p:sldId id="321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12" autoAdjust="0"/>
  </p:normalViewPr>
  <p:slideViewPr>
    <p:cSldViewPr snapToGrid="0">
      <p:cViewPr varScale="1">
        <p:scale>
          <a:sx n="75" d="100"/>
          <a:sy n="75" d="100"/>
        </p:scale>
        <p:origin x="51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5C75D-DB1F-487D-AF8F-CAA1DE62084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A1DB0-8C42-451D-8C9E-1A0B5A6FE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3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https://www.cnblogs.com/pinard/p/6244265.html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A1DB0-8C42-451D-8C9E-1A0B5A6FE8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3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67596-042F-4D04-83DB-4C3B8B00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309F1-5BA4-4736-AD60-3CEEC4B6E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FCA2FE-865A-4852-A6EA-A066E2DC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F8AE0-41D7-4457-B2C1-7AAC694EF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EE14F-5377-4017-81BE-E971E7E5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0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20442-1162-44CE-A7F3-E49ADC3B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29DF59-96F4-4926-9940-AE2FA3EBB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9771E-E044-47D3-BA9E-EB28DE69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6FE4DF-AB0E-4181-9A88-98171B0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0DB2F-BFEC-4F1A-9C0C-791A7D9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56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1F0474-FFF3-4653-B68B-7C4050652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A9384C-2737-47C2-8E37-F4D932F65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1848EC-5E78-46DD-8D2D-9C494D0E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31F0B-D299-4949-A0CF-D408B87F0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3EA9B3-8DB0-4D73-8CE9-3D8FD8CC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27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A6919-C2EE-460D-9C2E-2C5C23F7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647B6-8882-4A0A-9F66-4A1756FB6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D6469F-E8B5-4201-8EBD-3570EF1C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C62C6E-A2CE-4894-880F-F812DA20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90E6B-F3B6-4009-AB97-E6BD47EE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11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DFB93-B192-47E2-BD07-3E852F95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380628-1E74-4FBC-9ECF-336DA134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30898-582F-46D5-A139-6E03A938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D181A2-32AD-4643-9C27-C0C3171A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3B75FE-8913-4B2D-A933-AB290C4E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07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EA0F9-EA12-49A3-BA08-26EE08C4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6F1CE0-F64A-4643-8C68-0685381E3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1FC2C0-9CB5-498B-9C6D-0238780F8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E347A2-2B1F-4773-96A7-9D9DAD49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7F6AB0-FFC6-450E-9F28-F7E4198F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0EE89F-8C52-47FF-8395-7A59E1A9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92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0AF7F-48D3-4165-A45B-A498E2D4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0F49D-7230-4D42-8AE6-FEEF5DD41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37DEB9-52A5-4D81-BA61-83AF32AD1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458055-1139-4D7E-9C74-857CB08A6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F04AAA-4FAF-4028-B494-BCD8BEDD9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E385B1-7908-4B84-AD04-BF7D9753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54991A-EA8A-41B5-99D7-39C6B9F3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0C20C2-4130-4447-B513-B2AB6BF4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BE40B-C32C-4021-A859-F8D367C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2DF09B-6941-4027-A2D5-EBDB01A2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7DFC0D-18D7-4CF1-BFF6-6827658F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4B5ED0-143A-4C05-A28B-8B6C24AE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70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12B113-9E56-4035-9E9F-3870BFA9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0C6C03-FC12-4C9D-B2B0-D054A3F8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8FE88-4FFC-49A7-A638-22077F96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9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6F682-C67E-4C6F-B88B-054C25D1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C8282-16A4-4224-8053-C2251629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89C790-DDEC-4101-81EF-9C8985921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DB5656-C5EA-4428-8A7E-3A482645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EA5886-6DD3-4D6D-9FE9-63C5AC8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0D7F1-1C92-46EC-A145-D8265041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FCF95-EF75-4387-AC10-201AC002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215A12-7FF3-480F-AC9E-FBC1C2C0E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7AC423-0C07-4475-B1DA-C4FBC403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14C30E-273F-4CC0-9870-279B3F1B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AC146-AF70-41CB-B2C2-859BEC17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B90362-D087-4864-B883-B1B8834B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0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B9234C-CAC1-4632-BCF0-BF3B57FA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388AFF-92D4-4AEC-A888-CFD14C6BD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C9152E-9AF3-4A90-BE25-0535876FB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EF96C-D269-47EA-9CF4-C947837ADCCC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7343EB-F7C7-45AA-AB33-A06F8B43C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450EF8-7B51-4224-B3ED-9153A9F74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1EF84-8827-4ED3-A673-B9C84CEB2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1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7BC8B-9432-4631-A54A-56BED3799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2018.12.6-2019.1.28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8D43F1-A6F4-46A8-A56B-4E7EFC009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阶段性总结</a:t>
            </a:r>
          </a:p>
        </p:txBody>
      </p:sp>
    </p:spTree>
    <p:extLst>
      <p:ext uri="{BB962C8B-B14F-4D97-AF65-F5344CB8AC3E}">
        <p14:creationId xmlns:p14="http://schemas.microsoft.com/office/powerpoint/2010/main" val="375023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21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214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3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9B434-AFFC-4F57-ACAC-6ADB421E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PCA</a:t>
            </a:r>
            <a:r>
              <a:rPr lang="zh-CN" altLang="en-US" dirty="0"/>
              <a:t>与</a:t>
            </a:r>
            <a:r>
              <a:rPr lang="en-US" altLang="zh-CN" dirty="0"/>
              <a:t>LDA(</a:t>
            </a:r>
            <a:r>
              <a:rPr lang="zh-CN" altLang="en-US" dirty="0"/>
              <a:t>线性判别分析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94BD3A-B064-4C39-80E3-F6EDD3986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原理、应用</a:t>
            </a:r>
          </a:p>
        </p:txBody>
      </p:sp>
    </p:spTree>
    <p:extLst>
      <p:ext uri="{BB962C8B-B14F-4D97-AF65-F5344CB8AC3E}">
        <p14:creationId xmlns:p14="http://schemas.microsoft.com/office/powerpoint/2010/main" val="427390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3607B7-DF36-4438-9CCE-68B8A425E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75" y="1825046"/>
            <a:ext cx="9172575" cy="3543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A6ED5C-3A1E-4CDD-A047-9394195F0A1B}"/>
              </a:ext>
            </a:extLst>
          </p:cNvPr>
          <p:cNvSpPr txBox="1"/>
          <p:nvPr/>
        </p:nvSpPr>
        <p:spPr>
          <a:xfrm>
            <a:off x="1474762" y="580571"/>
            <a:ext cx="863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线性判别分析（</a:t>
            </a:r>
            <a:r>
              <a:rPr lang="en-US" altLang="zh-CN" sz="2800" dirty="0"/>
              <a:t>Linear Discriminant Analysis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97411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0C887D-7755-4EE3-AE9A-768A9E7BF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9" y="1442439"/>
            <a:ext cx="9418642" cy="50005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8C1117-5A5E-4EC0-A598-570F01D05F66}"/>
              </a:ext>
            </a:extLst>
          </p:cNvPr>
          <p:cNvSpPr txBox="1"/>
          <p:nvPr/>
        </p:nvSpPr>
        <p:spPr>
          <a:xfrm>
            <a:off x="984739" y="40093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瑞利商</a:t>
            </a:r>
          </a:p>
        </p:txBody>
      </p:sp>
    </p:spTree>
    <p:extLst>
      <p:ext uri="{BB962C8B-B14F-4D97-AF65-F5344CB8AC3E}">
        <p14:creationId xmlns:p14="http://schemas.microsoft.com/office/powerpoint/2010/main" val="298982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2F1475-59AA-4BF1-A871-C5E06CE6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41" y="456785"/>
            <a:ext cx="818311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6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B2A086-F68F-4390-8C02-120032B4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4" y="995023"/>
            <a:ext cx="8507012" cy="48679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B56CFD-A101-4E72-B851-6F7B3DAB5367}"/>
              </a:ext>
            </a:extLst>
          </p:cNvPr>
          <p:cNvSpPr txBox="1"/>
          <p:nvPr/>
        </p:nvSpPr>
        <p:spPr>
          <a:xfrm>
            <a:off x="562708" y="211015"/>
            <a:ext cx="553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类内散度矩阵和类间散度矩阵</a:t>
            </a:r>
          </a:p>
        </p:txBody>
      </p:sp>
    </p:spTree>
    <p:extLst>
      <p:ext uri="{BB962C8B-B14F-4D97-AF65-F5344CB8AC3E}">
        <p14:creationId xmlns:p14="http://schemas.microsoft.com/office/powerpoint/2010/main" val="2482768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67BE02-37B7-4CD9-8A79-6AEAE918A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9"/>
          <a:stretch/>
        </p:blipFill>
        <p:spPr>
          <a:xfrm>
            <a:off x="1480750" y="1336430"/>
            <a:ext cx="9230500" cy="48960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2E5055-0552-427E-9E49-EB7D38CA490D}"/>
              </a:ext>
            </a:extLst>
          </p:cNvPr>
          <p:cNvSpPr txBox="1"/>
          <p:nvPr/>
        </p:nvSpPr>
        <p:spPr>
          <a:xfrm>
            <a:off x="1480750" y="44313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算法流程</a:t>
            </a:r>
          </a:p>
        </p:txBody>
      </p:sp>
    </p:spTree>
    <p:extLst>
      <p:ext uri="{BB962C8B-B14F-4D97-AF65-F5344CB8AC3E}">
        <p14:creationId xmlns:p14="http://schemas.microsoft.com/office/powerpoint/2010/main" val="1566935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3A926-C9E1-4952-A6EE-9D150129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线性代数的本质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6DCF97-403D-4D0D-B7D4-CBB84507F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向量、向量加法、矩阵变换、向量点乘、向量叉乘、行列式、变换基底、特征值和特征向量</a:t>
            </a:r>
          </a:p>
        </p:txBody>
      </p:sp>
    </p:spTree>
    <p:extLst>
      <p:ext uri="{BB962C8B-B14F-4D97-AF65-F5344CB8AC3E}">
        <p14:creationId xmlns:p14="http://schemas.microsoft.com/office/powerpoint/2010/main" val="2007499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B702EB-4B5D-4097-9AE3-F0C714C07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32" y="642781"/>
            <a:ext cx="7263336" cy="5828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FE39B5-3F10-4774-A937-8BE0A3AB8F5F}"/>
              </a:ext>
            </a:extLst>
          </p:cNvPr>
          <p:cNvSpPr txBox="1"/>
          <p:nvPr/>
        </p:nvSpPr>
        <p:spPr>
          <a:xfrm>
            <a:off x="253218" y="642781"/>
            <a:ext cx="2211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两种岩性在</a:t>
            </a:r>
            <a:r>
              <a:rPr lang="en-US" altLang="zh-CN" dirty="0"/>
              <a:t>AC</a:t>
            </a:r>
            <a:r>
              <a:rPr lang="zh-CN" altLang="en-US" dirty="0"/>
              <a:t>和</a:t>
            </a:r>
            <a:r>
              <a:rPr lang="en-US" altLang="zh-CN" dirty="0"/>
              <a:t>GR</a:t>
            </a:r>
            <a:r>
              <a:rPr lang="zh-CN" altLang="en-US" dirty="0"/>
              <a:t>属性下的</a:t>
            </a:r>
            <a:r>
              <a:rPr lang="en-US" altLang="zh-CN" dirty="0"/>
              <a:t>SVM</a:t>
            </a:r>
            <a:r>
              <a:rPr lang="zh-CN" altLang="en-US" dirty="0"/>
              <a:t>分类</a:t>
            </a:r>
          </a:p>
        </p:txBody>
      </p:sp>
    </p:spTree>
    <p:extLst>
      <p:ext uri="{BB962C8B-B14F-4D97-AF65-F5344CB8AC3E}">
        <p14:creationId xmlns:p14="http://schemas.microsoft.com/office/powerpoint/2010/main" val="106824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47562535705&amp;di=88a8c8a83050c1ebc350c242498a419c&amp;imgtype=0&amp;src=http%3A%2F%2Fimages.cnblogs.com%2Fcnblogs_com%2Fjerrylead%2F201104%2F201104212330561315.jpg">
            <a:extLst>
              <a:ext uri="{FF2B5EF4-FFF2-40B4-BE49-F238E27FC236}">
                <a16:creationId xmlns:a16="http://schemas.microsoft.com/office/drawing/2014/main" id="{482105BE-D7E4-4B84-AE3E-F8279BC1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423988"/>
            <a:ext cx="52768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5D5B77-6456-41E6-BBA8-B6CB66E84190}"/>
              </a:ext>
            </a:extLst>
          </p:cNvPr>
          <p:cNvSpPr txBox="1"/>
          <p:nvPr/>
        </p:nvSpPr>
        <p:spPr>
          <a:xfrm>
            <a:off x="4601030" y="567644"/>
            <a:ext cx="6052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PCA VS LDA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14543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CD93E2-27F7-490F-852C-E00D4662F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856343"/>
            <a:ext cx="6952501" cy="54155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825122-79B2-476F-8FA2-8FDF39325E3D}"/>
              </a:ext>
            </a:extLst>
          </p:cNvPr>
          <p:cNvSpPr txBox="1"/>
          <p:nvPr/>
        </p:nvSpPr>
        <p:spPr>
          <a:xfrm>
            <a:off x="435429" y="856343"/>
            <a:ext cx="1436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两种岩性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AC</a:t>
            </a:r>
            <a:r>
              <a:rPr lang="zh-CN" altLang="en-US" dirty="0"/>
              <a:t>和</a:t>
            </a:r>
            <a:r>
              <a:rPr lang="en-US" altLang="zh-CN" dirty="0"/>
              <a:t>GR</a:t>
            </a:r>
            <a:r>
              <a:rPr lang="zh-CN" altLang="en-US" dirty="0"/>
              <a:t>属性上做</a:t>
            </a:r>
            <a:r>
              <a:rPr lang="en-US" altLang="zh-CN" dirty="0"/>
              <a:t>PCA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125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340556E-40E7-4230-AE82-375162C67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171" y="3228945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A155B1A-0B5F-4255-9E64-A3CF1D22A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171" y="-64264"/>
            <a:ext cx="10418237" cy="69865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pca_fit(n_componets, X):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X = X - X.mean(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X.shape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求协方差矩阵 n*n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cov_=np.cov(X.T)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求协方差矩阵的特征值、特征向量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eig_value, eig_vector = np.linalg.eig(cov_)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'eig_value.shape：'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eig_value.shape,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'eig_vector.shape：'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eig_vector.shape, 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m,n * n   当n&gt;&gt;m时候，可以先求m*m的特征向量，再反过来求n*nd得特征矩阵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#eig_vector = np.dot(X.T, eig_vector)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eigValInd = np.argsort(-eig_value)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对特征值eigVals从小到大排序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eigValInd = eigValInd[:(n_componets 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)]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从排好序的特征值，从后往前取k个，这样就实现了特征值的从大到小排列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redEigVects = np.matrix(eig_vector).T[:, eigValInd]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返回排序后特征值对应的特征向量redEigVects（主成分）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#有可能是不是实数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real_redEigVects = np.real(redEigVects)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real_redEigVects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pca_transform(X, eig_vectors):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X = X - X.mean(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eig_vectors*X.T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CDC4EF-FD6A-4DB5-834D-39CC0D6DB0B9}"/>
              </a:ext>
            </a:extLst>
          </p:cNvPr>
          <p:cNvSpPr txBox="1"/>
          <p:nvPr/>
        </p:nvSpPr>
        <p:spPr>
          <a:xfrm>
            <a:off x="5863771" y="0"/>
            <a:ext cx="412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基于特征值分解的</a:t>
            </a:r>
            <a:r>
              <a:rPr lang="en-US" altLang="zh-CN" dirty="0"/>
              <a:t>PCA</a:t>
            </a:r>
            <a:r>
              <a:rPr lang="zh-CN" altLang="en-US" dirty="0"/>
              <a:t>核心代码</a:t>
            </a:r>
          </a:p>
        </p:txBody>
      </p:sp>
    </p:spTree>
    <p:extLst>
      <p:ext uri="{BB962C8B-B14F-4D97-AF65-F5344CB8AC3E}">
        <p14:creationId xmlns:p14="http://schemas.microsoft.com/office/powerpoint/2010/main" val="4261506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7234D77-8C8C-4B8B-BD87-53E7D8894678}"/>
              </a:ext>
            </a:extLst>
          </p:cNvPr>
          <p:cNvSpPr txBox="1"/>
          <p:nvPr/>
        </p:nvSpPr>
        <p:spPr>
          <a:xfrm>
            <a:off x="1698171" y="116114"/>
            <a:ext cx="412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基于特征值分解的</a:t>
            </a:r>
            <a:r>
              <a:rPr lang="en-US" altLang="zh-CN" dirty="0"/>
              <a:t>LDA</a:t>
            </a:r>
            <a:r>
              <a:rPr lang="zh-CN" altLang="en-US" dirty="0"/>
              <a:t>核心代码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5B7E102-15D8-4789-833B-45AFFF943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091" y="1086492"/>
            <a:ext cx="8699818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LinearDA_multi(X,y):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ys=np.unique(y)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dim=X.shape[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类内散度矩阵 Sw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Sw=np.zeros((dim,dim))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Sb=np.zeros((dim,dim))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x_mean=X.mean(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y_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ys: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y0_index =y==y_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X0=X[y0_index]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n=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(X0)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Sw+=np.cov(X0.T)*(n-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x0_mean=X0.mean(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Sb+=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(X0)*np.dot(np.matrix((x0_mean-x_mean)).T,np.matrix(x0_mean-x_mean))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eig_values,eig_vectors=eig(np.dot(inv(Sw),Sb))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(eig_values,eig_vectors)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198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64D5E-05E8-4443-9C55-B10149D5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数学中的向量和计算机中的向量</a:t>
            </a:r>
          </a:p>
        </p:txBody>
      </p:sp>
    </p:spTree>
    <p:extLst>
      <p:ext uri="{BB962C8B-B14F-4D97-AF65-F5344CB8AC3E}">
        <p14:creationId xmlns:p14="http://schemas.microsoft.com/office/powerpoint/2010/main" val="31134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1DCDC-2EFD-4F84-9733-E0CE4AD0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B1880B-21FB-429B-B4EF-3BF0C154E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QR</a:t>
            </a:r>
            <a:r>
              <a:rPr lang="zh-CN" altLang="en-US" dirty="0"/>
              <a:t>分解、</a:t>
            </a:r>
            <a:r>
              <a:rPr lang="en-US" altLang="zh-CN" dirty="0"/>
              <a:t>SVD</a:t>
            </a:r>
            <a:r>
              <a:rPr lang="zh-CN" altLang="en-US" dirty="0"/>
              <a:t>分解</a:t>
            </a:r>
          </a:p>
        </p:txBody>
      </p:sp>
    </p:spTree>
    <p:extLst>
      <p:ext uri="{BB962C8B-B14F-4D97-AF65-F5344CB8AC3E}">
        <p14:creationId xmlns:p14="http://schemas.microsoft.com/office/powerpoint/2010/main" val="425578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359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31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2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6B7CF8-6853-491C-8972-AA1AB2175813}"/>
              </a:ext>
            </a:extLst>
          </p:cNvPr>
          <p:cNvSpPr txBox="1"/>
          <p:nvPr/>
        </p:nvSpPr>
        <p:spPr>
          <a:xfrm>
            <a:off x="508000" y="290286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SVD</a:t>
            </a:r>
            <a:r>
              <a:rPr lang="zh-CN" altLang="en-US" dirty="0"/>
              <a:t>分解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629F6D-73B1-465E-AA73-A1C6B12A1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21" y="528232"/>
            <a:ext cx="758295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0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714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2E922-C6A1-4F47-A943-2FA94087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人脸识别应用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AFC2B-0BBA-4205-B6DB-1A025FF57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4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A12104-0174-4A81-AB4D-10204876C3EF}"/>
              </a:ext>
            </a:extLst>
          </p:cNvPr>
          <p:cNvSpPr txBox="1"/>
          <p:nvPr/>
        </p:nvSpPr>
        <p:spPr>
          <a:xfrm>
            <a:off x="884420" y="404734"/>
            <a:ext cx="637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实验方案一：</a:t>
            </a:r>
            <a:r>
              <a:rPr lang="en-US" altLang="zh-CN" dirty="0"/>
              <a:t>PCA+SVM</a:t>
            </a:r>
            <a:r>
              <a:rPr lang="zh-CN" altLang="en-US" dirty="0"/>
              <a:t>（特征脸方法）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F239236-3385-4726-BC81-8969E7BE7CD2}"/>
              </a:ext>
            </a:extLst>
          </p:cNvPr>
          <p:cNvSpPr/>
          <p:nvPr/>
        </p:nvSpPr>
        <p:spPr>
          <a:xfrm>
            <a:off x="804872" y="856664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训练样本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65A1CD-0BDB-47F2-A8B9-F5B0A374EA94}"/>
              </a:ext>
            </a:extLst>
          </p:cNvPr>
          <p:cNvSpPr/>
          <p:nvPr/>
        </p:nvSpPr>
        <p:spPr>
          <a:xfrm>
            <a:off x="6486658" y="5849338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结果分析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879D8AA-D43B-4A13-9A4C-4CEBBE6A5660}"/>
              </a:ext>
            </a:extLst>
          </p:cNvPr>
          <p:cNvSpPr/>
          <p:nvPr/>
        </p:nvSpPr>
        <p:spPr>
          <a:xfrm>
            <a:off x="3991429" y="917494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测试样本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C02A98F-396A-4DCC-944E-F42558DF6736}"/>
              </a:ext>
            </a:extLst>
          </p:cNvPr>
          <p:cNvSpPr/>
          <p:nvPr/>
        </p:nvSpPr>
        <p:spPr>
          <a:xfrm>
            <a:off x="6458106" y="3732615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训练好的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8" name="流程图: 决策 7">
            <a:extLst>
              <a:ext uri="{FF2B5EF4-FFF2-40B4-BE49-F238E27FC236}">
                <a16:creationId xmlns:a16="http://schemas.microsoft.com/office/drawing/2014/main" id="{DF46EF3F-E837-4F56-80D0-53BDFA53E854}"/>
              </a:ext>
            </a:extLst>
          </p:cNvPr>
          <p:cNvSpPr/>
          <p:nvPr/>
        </p:nvSpPr>
        <p:spPr>
          <a:xfrm>
            <a:off x="1995515" y="3594730"/>
            <a:ext cx="2686095" cy="10885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PCA(n=200)</a:t>
            </a:r>
            <a:endParaRPr lang="zh-CN" altLang="en-US" dirty="0"/>
          </a:p>
        </p:txBody>
      </p:sp>
      <p:sp>
        <p:nvSpPr>
          <p:cNvPr id="9" name="流程图: 决策 8">
            <a:extLst>
              <a:ext uri="{FF2B5EF4-FFF2-40B4-BE49-F238E27FC236}">
                <a16:creationId xmlns:a16="http://schemas.microsoft.com/office/drawing/2014/main" id="{F45FCCDE-10CF-4FA5-AE81-3EDF2F08E370}"/>
              </a:ext>
            </a:extLst>
          </p:cNvPr>
          <p:cNvSpPr/>
          <p:nvPr/>
        </p:nvSpPr>
        <p:spPr>
          <a:xfrm>
            <a:off x="1995515" y="5356288"/>
            <a:ext cx="2686095" cy="10885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线性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F984CB4-8F28-4E02-90C8-4E4000374EC4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338563" y="4683301"/>
            <a:ext cx="0" cy="67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3A73DCD-A04B-4FC0-BA28-E53EC0DECC2C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7510392" y="4545415"/>
            <a:ext cx="28552" cy="1303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图: 决策 22">
            <a:extLst>
              <a:ext uri="{FF2B5EF4-FFF2-40B4-BE49-F238E27FC236}">
                <a16:creationId xmlns:a16="http://schemas.microsoft.com/office/drawing/2014/main" id="{271C019A-F708-4458-B740-0B21CEA07C6F}"/>
              </a:ext>
            </a:extLst>
          </p:cNvPr>
          <p:cNvSpPr/>
          <p:nvPr/>
        </p:nvSpPr>
        <p:spPr>
          <a:xfrm>
            <a:off x="1996663" y="2184398"/>
            <a:ext cx="2686095" cy="10885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数据预处理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1AD87713-EF47-4673-9788-4D6197F789C3}"/>
              </a:ext>
            </a:extLst>
          </p:cNvPr>
          <p:cNvCxnSpPr>
            <a:stCxn id="3" idx="2"/>
            <a:endCxn id="23" idx="0"/>
          </p:cNvCxnSpPr>
          <p:nvPr/>
        </p:nvCxnSpPr>
        <p:spPr>
          <a:xfrm rot="16200000" flipH="1">
            <a:off x="2340967" y="1185654"/>
            <a:ext cx="514934" cy="1482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647E46EC-7608-4B57-ADB4-1C9ABEF63F3C}"/>
              </a:ext>
            </a:extLst>
          </p:cNvPr>
          <p:cNvCxnSpPr>
            <a:stCxn id="5" idx="2"/>
            <a:endCxn id="23" idx="0"/>
          </p:cNvCxnSpPr>
          <p:nvPr/>
        </p:nvCxnSpPr>
        <p:spPr>
          <a:xfrm rot="5400000">
            <a:off x="3964661" y="1105344"/>
            <a:ext cx="454104" cy="1704004"/>
          </a:xfrm>
          <a:prstGeom prst="bentConnector3">
            <a:avLst>
              <a:gd name="adj1" fmla="val 436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00CF4C6-8881-418B-B5BC-4149F9317B9B}"/>
              </a:ext>
            </a:extLst>
          </p:cNvPr>
          <p:cNvCxnSpPr>
            <a:stCxn id="23" idx="2"/>
          </p:cNvCxnSpPr>
          <p:nvPr/>
        </p:nvCxnSpPr>
        <p:spPr>
          <a:xfrm flipH="1">
            <a:off x="3338563" y="3272969"/>
            <a:ext cx="1148" cy="63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0C220F3A-6D6C-4EA6-836B-8566945A5F3C}"/>
              </a:ext>
            </a:extLst>
          </p:cNvPr>
          <p:cNvCxnSpPr>
            <a:stCxn id="9" idx="2"/>
            <a:endCxn id="6" idx="1"/>
          </p:cNvCxnSpPr>
          <p:nvPr/>
        </p:nvCxnSpPr>
        <p:spPr>
          <a:xfrm rot="5400000" flipH="1" flipV="1">
            <a:off x="3745412" y="3732165"/>
            <a:ext cx="2305844" cy="3119543"/>
          </a:xfrm>
          <a:prstGeom prst="bentConnector4">
            <a:avLst>
              <a:gd name="adj1" fmla="val -9914"/>
              <a:gd name="adj2" fmla="val 715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2145C4A-BD84-4732-AC96-5245DBF2DC11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4681610" y="4139015"/>
            <a:ext cx="17764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758A42F5-338A-4C39-A6DA-B337BD6DBC8D}"/>
              </a:ext>
            </a:extLst>
          </p:cNvPr>
          <p:cNvSpPr txBox="1"/>
          <p:nvPr/>
        </p:nvSpPr>
        <p:spPr>
          <a:xfrm>
            <a:off x="5015173" y="5019795"/>
            <a:ext cx="10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12FA391-9C44-4D83-A3F5-88BC7256E8B1}"/>
              </a:ext>
            </a:extLst>
          </p:cNvPr>
          <p:cNvSpPr txBox="1"/>
          <p:nvPr/>
        </p:nvSpPr>
        <p:spPr>
          <a:xfrm>
            <a:off x="5377279" y="3682206"/>
            <a:ext cx="10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230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090E2CF-B776-43DD-A373-E97AD825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1133154"/>
            <a:ext cx="11355385" cy="459169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2E31945-C6E7-42A8-8CB9-0AEF717643F0}"/>
              </a:ext>
            </a:extLst>
          </p:cNvPr>
          <p:cNvSpPr txBox="1"/>
          <p:nvPr/>
        </p:nvSpPr>
        <p:spPr>
          <a:xfrm>
            <a:off x="667657" y="449943"/>
            <a:ext cx="972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ORL</a:t>
            </a:r>
            <a:r>
              <a:rPr lang="zh-CN" altLang="en-US" sz="2400" dirty="0"/>
              <a:t>人脸图像库：</a:t>
            </a:r>
            <a:r>
              <a:rPr lang="en-US" altLang="zh-CN" sz="2400" dirty="0"/>
              <a:t>400</a:t>
            </a:r>
            <a:r>
              <a:rPr lang="zh-CN" altLang="en-US" sz="2400" dirty="0"/>
              <a:t>张人脸，每人共</a:t>
            </a:r>
            <a:r>
              <a:rPr lang="en-US" altLang="zh-CN" sz="2400" dirty="0"/>
              <a:t>10</a:t>
            </a:r>
            <a:r>
              <a:rPr lang="zh-CN" altLang="en-US" sz="2400" dirty="0"/>
              <a:t>张，</a:t>
            </a:r>
            <a:r>
              <a:rPr lang="en-US" altLang="zh-CN" sz="2400" dirty="0"/>
              <a:t>40</a:t>
            </a:r>
            <a:r>
              <a:rPr lang="zh-CN" altLang="en-US" sz="2400" dirty="0"/>
              <a:t>个人</a:t>
            </a:r>
          </a:p>
        </p:txBody>
      </p:sp>
    </p:spTree>
    <p:extLst>
      <p:ext uri="{BB962C8B-B14F-4D97-AF65-F5344CB8AC3E}">
        <p14:creationId xmlns:p14="http://schemas.microsoft.com/office/powerpoint/2010/main" val="4011269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824D74-59BE-48BB-987C-2BADC9945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7" y="0"/>
            <a:ext cx="712725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24D558-0651-4BF3-B02E-8C143637F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50" y="1850571"/>
            <a:ext cx="2593133" cy="31568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11DE09-C4EB-45B2-96E8-DAE0AF834C60}"/>
              </a:ext>
            </a:extLst>
          </p:cNvPr>
          <p:cNvSpPr txBox="1"/>
          <p:nvPr/>
        </p:nvSpPr>
        <p:spPr>
          <a:xfrm>
            <a:off x="8953350" y="5660571"/>
            <a:ext cx="289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这张图像可能由很多特征脸</a:t>
            </a:r>
            <a:r>
              <a:rPr lang="en-US" altLang="zh-CN" dirty="0"/>
              <a:t>(</a:t>
            </a:r>
            <a:r>
              <a:rPr lang="zh-CN" altLang="en-US" dirty="0"/>
              <a:t>特征向量</a:t>
            </a:r>
            <a:r>
              <a:rPr lang="en-US" altLang="zh-CN" dirty="0"/>
              <a:t>)</a:t>
            </a:r>
            <a:r>
              <a:rPr lang="zh-CN" altLang="en-US" dirty="0"/>
              <a:t>部分组成，</a:t>
            </a:r>
            <a:r>
              <a:rPr lang="en-US" altLang="zh-CN" dirty="0"/>
              <a:t>PCA</a:t>
            </a:r>
            <a:r>
              <a:rPr lang="zh-CN" altLang="en-US" dirty="0"/>
              <a:t>抽出最主要的部分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6DF7357-3941-4838-9F83-6C1572061221}"/>
              </a:ext>
            </a:extLst>
          </p:cNvPr>
          <p:cNvCxnSpPr/>
          <p:nvPr/>
        </p:nvCxnSpPr>
        <p:spPr>
          <a:xfrm>
            <a:off x="1930400" y="870857"/>
            <a:ext cx="7022950" cy="97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30FA6B1-66AD-40A9-9158-600C99256229}"/>
              </a:ext>
            </a:extLst>
          </p:cNvPr>
          <p:cNvCxnSpPr/>
          <p:nvPr/>
        </p:nvCxnSpPr>
        <p:spPr>
          <a:xfrm>
            <a:off x="4180114" y="754743"/>
            <a:ext cx="4773236" cy="109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CD3F798-B37B-45FC-8D59-FF7AF576F8D3}"/>
              </a:ext>
            </a:extLst>
          </p:cNvPr>
          <p:cNvCxnSpPr/>
          <p:nvPr/>
        </p:nvCxnSpPr>
        <p:spPr>
          <a:xfrm>
            <a:off x="6545943" y="870857"/>
            <a:ext cx="2407407" cy="97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AB1E556-2423-4FAF-9295-A0B4B36B2B92}"/>
              </a:ext>
            </a:extLst>
          </p:cNvPr>
          <p:cNvSpPr txBox="1"/>
          <p:nvPr/>
        </p:nvSpPr>
        <p:spPr>
          <a:xfrm>
            <a:off x="8656176" y="725714"/>
            <a:ext cx="289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20%</a:t>
            </a:r>
            <a:r>
              <a:rPr lang="zh-CN" altLang="en-US" dirty="0"/>
              <a:t>的轮廓来自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5%</a:t>
            </a:r>
            <a:r>
              <a:rPr lang="zh-CN" altLang="en-US" dirty="0"/>
              <a:t>的轮廓来自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2%</a:t>
            </a:r>
            <a:r>
              <a:rPr lang="zh-CN" altLang="en-US" dirty="0"/>
              <a:t>的轮廓来自</a:t>
            </a:r>
            <a:r>
              <a:rPr lang="en-US" altLang="zh-CN" dirty="0"/>
              <a:t>3….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733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D6E4D9-B19B-419F-8244-16891DBD8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74" y="-319314"/>
            <a:ext cx="712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02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203B05-4284-447F-9029-FAC65D65F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74" y="-159657"/>
            <a:ext cx="712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68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47B228-385E-44FF-B4A9-65A8C26D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01" y="243984"/>
            <a:ext cx="2548911" cy="63700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665B70-CEF3-4B9A-9064-73D0BEC65B8E}"/>
              </a:ext>
            </a:extLst>
          </p:cNvPr>
          <p:cNvSpPr/>
          <p:nvPr/>
        </p:nvSpPr>
        <p:spPr>
          <a:xfrm>
            <a:off x="9935163" y="243984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0.50727203431</a:t>
            </a:r>
          </a:p>
        </p:txBody>
      </p:sp>
    </p:spTree>
    <p:extLst>
      <p:ext uri="{BB962C8B-B14F-4D97-AF65-F5344CB8AC3E}">
        <p14:creationId xmlns:p14="http://schemas.microsoft.com/office/powerpoint/2010/main" val="297915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7882F1-51CB-4DB2-B960-3889819C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54314"/>
            <a:ext cx="6096000" cy="4572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91592D-58AF-4EC7-BB17-276D6214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431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15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48EBFD-0329-4185-BD95-F476ECDCB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1126533"/>
            <a:ext cx="9717397" cy="50154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7B06A6-6BE7-4820-9C22-22B2B73682BA}"/>
              </a:ext>
            </a:extLst>
          </p:cNvPr>
          <p:cNvSpPr txBox="1"/>
          <p:nvPr/>
        </p:nvSpPr>
        <p:spPr>
          <a:xfrm>
            <a:off x="957943" y="420914"/>
            <a:ext cx="400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计算特征脸的一些技巧</a:t>
            </a:r>
          </a:p>
        </p:txBody>
      </p:sp>
    </p:spTree>
    <p:extLst>
      <p:ext uri="{BB962C8B-B14F-4D97-AF65-F5344CB8AC3E}">
        <p14:creationId xmlns:p14="http://schemas.microsoft.com/office/powerpoint/2010/main" val="72219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9A47CA-FBFD-4A9B-88A7-256E80D74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41" y="633022"/>
            <a:ext cx="8726118" cy="55919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E2CDAB-58F0-4DF4-BC2D-35232A864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87" y="556811"/>
            <a:ext cx="10212225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78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A12104-0174-4A81-AB4D-10204876C3EF}"/>
              </a:ext>
            </a:extLst>
          </p:cNvPr>
          <p:cNvSpPr txBox="1"/>
          <p:nvPr/>
        </p:nvSpPr>
        <p:spPr>
          <a:xfrm>
            <a:off x="884420" y="404734"/>
            <a:ext cx="637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实验方案二：</a:t>
            </a:r>
            <a:r>
              <a:rPr lang="en-US" altLang="zh-CN" dirty="0"/>
              <a:t>PCA+LDA</a:t>
            </a:r>
            <a:r>
              <a:rPr lang="zh-CN" altLang="en-US" dirty="0"/>
              <a:t>（</a:t>
            </a:r>
            <a:r>
              <a:rPr lang="en-US" altLang="zh-CN" dirty="0"/>
              <a:t>Fisher</a:t>
            </a:r>
            <a:r>
              <a:rPr lang="zh-CN" altLang="en-US" dirty="0"/>
              <a:t>判别方法）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083839F-FD89-4C84-9CA8-FFB1A952364D}"/>
              </a:ext>
            </a:extLst>
          </p:cNvPr>
          <p:cNvSpPr/>
          <p:nvPr/>
        </p:nvSpPr>
        <p:spPr>
          <a:xfrm>
            <a:off x="1857157" y="957162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训练样本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41D2E0C-D243-4891-9FC2-EE8F747DEDFF}"/>
              </a:ext>
            </a:extLst>
          </p:cNvPr>
          <p:cNvSpPr/>
          <p:nvPr/>
        </p:nvSpPr>
        <p:spPr>
          <a:xfrm>
            <a:off x="7538943" y="5949836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结果分析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AF4CBCF-6ED9-4BC1-9A9F-091EE013BD44}"/>
              </a:ext>
            </a:extLst>
          </p:cNvPr>
          <p:cNvSpPr/>
          <p:nvPr/>
        </p:nvSpPr>
        <p:spPr>
          <a:xfrm>
            <a:off x="5043714" y="1017992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测试样本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E9EC2F9-09FA-44DC-8E18-1445FC7705F7}"/>
              </a:ext>
            </a:extLst>
          </p:cNvPr>
          <p:cNvSpPr/>
          <p:nvPr/>
        </p:nvSpPr>
        <p:spPr>
          <a:xfrm>
            <a:off x="7510391" y="3833113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训练好的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22" name="流程图: 决策 21">
            <a:extLst>
              <a:ext uri="{FF2B5EF4-FFF2-40B4-BE49-F238E27FC236}">
                <a16:creationId xmlns:a16="http://schemas.microsoft.com/office/drawing/2014/main" id="{F21AEE3F-C9FE-45F3-970C-D065F2581CCE}"/>
              </a:ext>
            </a:extLst>
          </p:cNvPr>
          <p:cNvSpPr/>
          <p:nvPr/>
        </p:nvSpPr>
        <p:spPr>
          <a:xfrm>
            <a:off x="3047800" y="3695228"/>
            <a:ext cx="2686095" cy="10885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LDA(n=200)</a:t>
            </a:r>
            <a:endParaRPr lang="zh-CN" altLang="en-US" dirty="0"/>
          </a:p>
        </p:txBody>
      </p:sp>
      <p:sp>
        <p:nvSpPr>
          <p:cNvPr id="24" name="流程图: 决策 23">
            <a:extLst>
              <a:ext uri="{FF2B5EF4-FFF2-40B4-BE49-F238E27FC236}">
                <a16:creationId xmlns:a16="http://schemas.microsoft.com/office/drawing/2014/main" id="{9647049B-E9E5-4523-8FDB-58256EFE54C8}"/>
              </a:ext>
            </a:extLst>
          </p:cNvPr>
          <p:cNvSpPr/>
          <p:nvPr/>
        </p:nvSpPr>
        <p:spPr>
          <a:xfrm>
            <a:off x="3047800" y="5456786"/>
            <a:ext cx="2686095" cy="10885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线性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1DC8EAE-6789-48AC-8084-43CE19A9F668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4390848" y="4783799"/>
            <a:ext cx="0" cy="67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751EAAE-87C7-4971-9BE4-125C55272359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>
            <a:off x="8562677" y="4645913"/>
            <a:ext cx="28552" cy="1303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决策 27">
            <a:extLst>
              <a:ext uri="{FF2B5EF4-FFF2-40B4-BE49-F238E27FC236}">
                <a16:creationId xmlns:a16="http://schemas.microsoft.com/office/drawing/2014/main" id="{09EC3ADC-047E-4852-836A-8D3DDE1CA118}"/>
              </a:ext>
            </a:extLst>
          </p:cNvPr>
          <p:cNvSpPr/>
          <p:nvPr/>
        </p:nvSpPr>
        <p:spPr>
          <a:xfrm>
            <a:off x="3048948" y="2284896"/>
            <a:ext cx="2686095" cy="10885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数据预处理</a:t>
            </a: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869C6231-1523-48DD-A0E1-82A6CDAD58BF}"/>
              </a:ext>
            </a:extLst>
          </p:cNvPr>
          <p:cNvCxnSpPr>
            <a:stCxn id="17" idx="2"/>
            <a:endCxn id="28" idx="0"/>
          </p:cNvCxnSpPr>
          <p:nvPr/>
        </p:nvCxnSpPr>
        <p:spPr>
          <a:xfrm rot="16200000" flipH="1">
            <a:off x="3393252" y="1286152"/>
            <a:ext cx="514934" cy="1482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7459ACF0-2C78-4383-8E42-08F1A0EA92CC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 rot="5400000">
            <a:off x="5016946" y="1205842"/>
            <a:ext cx="454104" cy="1704004"/>
          </a:xfrm>
          <a:prstGeom prst="bentConnector3">
            <a:avLst>
              <a:gd name="adj1" fmla="val 436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BCDF17D-27CB-490A-9CEF-4011E898A896}"/>
              </a:ext>
            </a:extLst>
          </p:cNvPr>
          <p:cNvCxnSpPr>
            <a:stCxn id="28" idx="2"/>
          </p:cNvCxnSpPr>
          <p:nvPr/>
        </p:nvCxnSpPr>
        <p:spPr>
          <a:xfrm flipH="1">
            <a:off x="4390848" y="3373467"/>
            <a:ext cx="1148" cy="63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CAC0042D-1DFA-4132-998E-95ECD504FD43}"/>
              </a:ext>
            </a:extLst>
          </p:cNvPr>
          <p:cNvCxnSpPr>
            <a:stCxn id="24" idx="2"/>
            <a:endCxn id="21" idx="1"/>
          </p:cNvCxnSpPr>
          <p:nvPr/>
        </p:nvCxnSpPr>
        <p:spPr>
          <a:xfrm rot="5400000" flipH="1" flipV="1">
            <a:off x="4797697" y="3832663"/>
            <a:ext cx="2305844" cy="3119543"/>
          </a:xfrm>
          <a:prstGeom prst="bentConnector4">
            <a:avLst>
              <a:gd name="adj1" fmla="val -9914"/>
              <a:gd name="adj2" fmla="val 715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E7E444E-C8A9-4F0B-AE0B-BCB79B99B5A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5733895" y="4239513"/>
            <a:ext cx="17764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F66A9B1-A68C-4A6D-B9A5-36B71C6EAAAC}"/>
              </a:ext>
            </a:extLst>
          </p:cNvPr>
          <p:cNvSpPr txBox="1"/>
          <p:nvPr/>
        </p:nvSpPr>
        <p:spPr>
          <a:xfrm>
            <a:off x="6067458" y="5120293"/>
            <a:ext cx="10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279FC65-F5BC-49DF-9676-3DBC382E1054}"/>
              </a:ext>
            </a:extLst>
          </p:cNvPr>
          <p:cNvSpPr txBox="1"/>
          <p:nvPr/>
        </p:nvSpPr>
        <p:spPr>
          <a:xfrm>
            <a:off x="6429564" y="3782704"/>
            <a:ext cx="10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39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96F7874-BBF2-431D-88DA-05B2B825C1B4}"/>
              </a:ext>
            </a:extLst>
          </p:cNvPr>
          <p:cNvSpPr/>
          <p:nvPr/>
        </p:nvSpPr>
        <p:spPr>
          <a:xfrm>
            <a:off x="571500" y="0"/>
            <a:ext cx="8113486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metircs result is :</a:t>
            </a:r>
          </a:p>
          <a:p>
            <a:r>
              <a:rPr lang="zh-CN" altLang="en-US" sz="1000" dirty="0"/>
              <a:t>             precision    recall  f1-score   support</a:t>
            </a:r>
          </a:p>
          <a:p>
            <a:endParaRPr lang="zh-CN" altLang="en-US" sz="1000" dirty="0"/>
          </a:p>
          <a:p>
            <a:r>
              <a:rPr lang="zh-CN" altLang="en-US" sz="1000" dirty="0"/>
              <a:t>          0       0.57      1.00      0.73         4</a:t>
            </a:r>
          </a:p>
          <a:p>
            <a:r>
              <a:rPr lang="zh-CN" altLang="en-US" sz="1000" dirty="0"/>
              <a:t>          1       1.00      1.00      1.00         3</a:t>
            </a:r>
          </a:p>
          <a:p>
            <a:r>
              <a:rPr lang="zh-CN" altLang="en-US" sz="1000" dirty="0"/>
              <a:t>          2       1.00      0.33      0.50         3</a:t>
            </a:r>
          </a:p>
          <a:p>
            <a:r>
              <a:rPr lang="zh-CN" altLang="en-US" sz="1000" dirty="0"/>
              <a:t>          3       1.00      1.00      1.00         4</a:t>
            </a:r>
          </a:p>
          <a:p>
            <a:r>
              <a:rPr lang="zh-CN" altLang="en-US" sz="1000" dirty="0"/>
              <a:t>          4       1.00      1.00      1.00         3</a:t>
            </a:r>
          </a:p>
          <a:p>
            <a:r>
              <a:rPr lang="zh-CN" altLang="en-US" sz="1000" dirty="0"/>
              <a:t>          5       1.00      1.00      1.00         3</a:t>
            </a:r>
          </a:p>
          <a:p>
            <a:r>
              <a:rPr lang="zh-CN" altLang="en-US" sz="1000" dirty="0"/>
              <a:t>          6       1.00      1.00      1.00         2</a:t>
            </a:r>
          </a:p>
          <a:p>
            <a:r>
              <a:rPr lang="zh-CN" altLang="en-US" sz="1000" dirty="0"/>
              <a:t>          7       1.00      0.57      0.73         7</a:t>
            </a:r>
          </a:p>
          <a:p>
            <a:r>
              <a:rPr lang="zh-CN" altLang="en-US" sz="1000" dirty="0"/>
              <a:t>          8       0.67      1.00      0.80         2</a:t>
            </a:r>
          </a:p>
          <a:p>
            <a:r>
              <a:rPr lang="zh-CN" altLang="en-US" sz="1000" dirty="0"/>
              <a:t>          9       1.00      1.00      1.00         3</a:t>
            </a:r>
          </a:p>
          <a:p>
            <a:r>
              <a:rPr lang="zh-CN" altLang="en-US" sz="1000" dirty="0"/>
              <a:t>         10       0.33      1.00      0.50         1</a:t>
            </a:r>
          </a:p>
          <a:p>
            <a:r>
              <a:rPr lang="zh-CN" altLang="en-US" sz="1000" dirty="0"/>
              <a:t>         11       1.00      1.00      1.00         5</a:t>
            </a:r>
          </a:p>
          <a:p>
            <a:r>
              <a:rPr lang="zh-CN" altLang="en-US" sz="1000" dirty="0"/>
              <a:t>         12       1.00      1.00      1.00         1</a:t>
            </a:r>
          </a:p>
          <a:p>
            <a:r>
              <a:rPr lang="zh-CN" altLang="en-US" sz="1000" dirty="0"/>
              <a:t>         13       1.00      1.00      1.00         1</a:t>
            </a:r>
          </a:p>
          <a:p>
            <a:r>
              <a:rPr lang="zh-CN" altLang="en-US" sz="1000" dirty="0"/>
              <a:t>         14       1.00      1.00      1.00         2</a:t>
            </a:r>
          </a:p>
          <a:p>
            <a:r>
              <a:rPr lang="zh-CN" altLang="en-US" sz="1000" dirty="0"/>
              <a:t>         15       1.00      1.00      1.00         2</a:t>
            </a:r>
          </a:p>
          <a:p>
            <a:r>
              <a:rPr lang="zh-CN" altLang="en-US" sz="1000" dirty="0"/>
              <a:t>         17       1.00      1.00      1.00         2</a:t>
            </a:r>
          </a:p>
          <a:p>
            <a:r>
              <a:rPr lang="zh-CN" altLang="en-US" sz="1000" dirty="0"/>
              <a:t>         18       1.00      1.00      1.00         3</a:t>
            </a:r>
          </a:p>
          <a:p>
            <a:r>
              <a:rPr lang="zh-CN" altLang="en-US" sz="1000" dirty="0"/>
              <a:t>         19       1.00      1.00      1.00         3</a:t>
            </a:r>
          </a:p>
          <a:p>
            <a:r>
              <a:rPr lang="zh-CN" altLang="en-US" sz="1000" dirty="0"/>
              <a:t>         20       1.00      0.50      0.67         2</a:t>
            </a:r>
          </a:p>
          <a:p>
            <a:r>
              <a:rPr lang="zh-CN" altLang="en-US" sz="1000" dirty="0"/>
              <a:t>         21       1.00      1.00      1.00         1</a:t>
            </a:r>
          </a:p>
          <a:p>
            <a:r>
              <a:rPr lang="zh-CN" altLang="en-US" sz="1000" dirty="0"/>
              <a:t>         22       1.00      1.00      1.00         2</a:t>
            </a:r>
          </a:p>
          <a:p>
            <a:r>
              <a:rPr lang="zh-CN" altLang="en-US" sz="1000" dirty="0"/>
              <a:t>         23       1.00      1.00      1.00         2</a:t>
            </a:r>
          </a:p>
          <a:p>
            <a:r>
              <a:rPr lang="zh-CN" altLang="en-US" sz="1000" dirty="0"/>
              <a:t>         24       1.00      1.00      1.00         1</a:t>
            </a:r>
          </a:p>
          <a:p>
            <a:r>
              <a:rPr lang="zh-CN" altLang="en-US" sz="1000" dirty="0"/>
              <a:t>         25       1.00      1.00      1.00         2</a:t>
            </a:r>
          </a:p>
          <a:p>
            <a:r>
              <a:rPr lang="zh-CN" altLang="en-US" sz="1000" dirty="0"/>
              <a:t>         26       1.00      1.00      1.00         1</a:t>
            </a:r>
          </a:p>
          <a:p>
            <a:r>
              <a:rPr lang="zh-CN" altLang="en-US" sz="1000" dirty="0"/>
              <a:t>         27       1.00      1.00      1.00         2</a:t>
            </a:r>
          </a:p>
          <a:p>
            <a:r>
              <a:rPr lang="zh-CN" altLang="en-US" sz="1000" dirty="0"/>
              <a:t>         28       1.00      1.00      1.00         4</a:t>
            </a:r>
          </a:p>
          <a:p>
            <a:r>
              <a:rPr lang="zh-CN" altLang="en-US" sz="1000" dirty="0"/>
              <a:t>         29       1.00      1.00      1.00         1</a:t>
            </a:r>
          </a:p>
          <a:p>
            <a:r>
              <a:rPr lang="zh-CN" altLang="en-US" sz="1000" dirty="0"/>
              <a:t>         30       1.00      1.00      1.00         3</a:t>
            </a:r>
          </a:p>
          <a:p>
            <a:r>
              <a:rPr lang="zh-CN" altLang="en-US" sz="1000" dirty="0"/>
              <a:t>         31       1.00      1.00      1.00         3</a:t>
            </a:r>
          </a:p>
          <a:p>
            <a:r>
              <a:rPr lang="zh-CN" altLang="en-US" sz="1000" dirty="0"/>
              <a:t>         32       1.00      1.00      1.00         2</a:t>
            </a:r>
          </a:p>
          <a:p>
            <a:r>
              <a:rPr lang="zh-CN" altLang="en-US" sz="1000" dirty="0"/>
              <a:t>         33       1.00      1.00      1.00         2</a:t>
            </a:r>
          </a:p>
          <a:p>
            <a:r>
              <a:rPr lang="zh-CN" altLang="en-US" sz="1000" dirty="0"/>
              <a:t>         35       1.00      1.00      1.00         3</a:t>
            </a:r>
          </a:p>
          <a:p>
            <a:r>
              <a:rPr lang="zh-CN" altLang="en-US" sz="1000" dirty="0"/>
              <a:t>         36       1.00      1.00      1.00         2</a:t>
            </a:r>
          </a:p>
          <a:p>
            <a:r>
              <a:rPr lang="zh-CN" altLang="en-US" sz="1000" dirty="0"/>
              <a:t>         37       1.00      1.00      1.00         1</a:t>
            </a:r>
          </a:p>
          <a:p>
            <a:r>
              <a:rPr lang="zh-CN" altLang="en-US" sz="1000" dirty="0"/>
              <a:t>         38       1.00      1.00      1.00         4</a:t>
            </a:r>
          </a:p>
          <a:p>
            <a:r>
              <a:rPr lang="zh-CN" altLang="en-US" sz="1000" dirty="0"/>
              <a:t>         39       1.00      1.00      1.00         5</a:t>
            </a:r>
          </a:p>
          <a:p>
            <a:r>
              <a:rPr lang="zh-CN" altLang="en-US" sz="1000" dirty="0"/>
              <a:t>         40       1.00      1.00      1.00         6</a:t>
            </a:r>
          </a:p>
          <a:p>
            <a:endParaRPr lang="zh-CN" altLang="en-US" sz="1000" dirty="0"/>
          </a:p>
          <a:p>
            <a:r>
              <a:rPr lang="zh-CN" altLang="en-US" sz="1000" dirty="0"/>
              <a:t>avg / total       0.97      0.94      0.94       103</a:t>
            </a:r>
          </a:p>
        </p:txBody>
      </p:sp>
    </p:spTree>
    <p:extLst>
      <p:ext uri="{BB962C8B-B14F-4D97-AF65-F5344CB8AC3E}">
        <p14:creationId xmlns:p14="http://schemas.microsoft.com/office/powerpoint/2010/main" val="965219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8B1BDAE-8EBC-4DD5-8BA8-094F740786D2}"/>
              </a:ext>
            </a:extLst>
          </p:cNvPr>
          <p:cNvSpPr txBox="1"/>
          <p:nvPr/>
        </p:nvSpPr>
        <p:spPr>
          <a:xfrm>
            <a:off x="884420" y="404734"/>
            <a:ext cx="637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实验方案二：</a:t>
            </a:r>
            <a:r>
              <a:rPr lang="en-US" altLang="zh-CN" dirty="0"/>
              <a:t>VGG16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350DAD6-467E-4D0E-BBB7-96833AF380DD}"/>
              </a:ext>
            </a:extLst>
          </p:cNvPr>
          <p:cNvSpPr/>
          <p:nvPr/>
        </p:nvSpPr>
        <p:spPr>
          <a:xfrm>
            <a:off x="1857157" y="957162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训练样本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F806567-0F90-4823-B16C-10F720A59746}"/>
              </a:ext>
            </a:extLst>
          </p:cNvPr>
          <p:cNvSpPr/>
          <p:nvPr/>
        </p:nvSpPr>
        <p:spPr>
          <a:xfrm>
            <a:off x="8700262" y="5861731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结果分析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1CA473-F9E6-4433-8B58-02D55420DCC4}"/>
              </a:ext>
            </a:extLst>
          </p:cNvPr>
          <p:cNvSpPr/>
          <p:nvPr/>
        </p:nvSpPr>
        <p:spPr>
          <a:xfrm>
            <a:off x="5043714" y="1017992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测试样本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578BCE8-BC80-4545-9126-C64CA9D999D2}"/>
              </a:ext>
            </a:extLst>
          </p:cNvPr>
          <p:cNvSpPr/>
          <p:nvPr/>
        </p:nvSpPr>
        <p:spPr>
          <a:xfrm>
            <a:off x="8642305" y="2394466"/>
            <a:ext cx="210457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训练好的</a:t>
            </a:r>
            <a:r>
              <a:rPr lang="en-US" altLang="zh-CN" dirty="0"/>
              <a:t>VGG16</a:t>
            </a:r>
            <a:endParaRPr lang="zh-CN" altLang="en-US" dirty="0"/>
          </a:p>
        </p:txBody>
      </p:sp>
      <p:sp>
        <p:nvSpPr>
          <p:cNvPr id="7" name="流程图: 决策 6">
            <a:extLst>
              <a:ext uri="{FF2B5EF4-FFF2-40B4-BE49-F238E27FC236}">
                <a16:creationId xmlns:a16="http://schemas.microsoft.com/office/drawing/2014/main" id="{00BB1F5A-84C6-4D51-A18E-C3FA671B8431}"/>
              </a:ext>
            </a:extLst>
          </p:cNvPr>
          <p:cNvSpPr/>
          <p:nvPr/>
        </p:nvSpPr>
        <p:spPr>
          <a:xfrm>
            <a:off x="2199389" y="3823929"/>
            <a:ext cx="4382917" cy="10885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VGG16</a:t>
            </a:r>
            <a:r>
              <a:rPr lang="zh-CN" altLang="en-US" dirty="0"/>
              <a:t>卷积层（冻结前</a:t>
            </a:r>
            <a:r>
              <a:rPr lang="en-US" altLang="zh-CN" dirty="0"/>
              <a:t>15</a:t>
            </a:r>
            <a:r>
              <a:rPr lang="zh-CN" altLang="en-US" dirty="0"/>
              <a:t>层）</a:t>
            </a:r>
          </a:p>
        </p:txBody>
      </p:sp>
      <p:sp>
        <p:nvSpPr>
          <p:cNvPr id="8" name="流程图: 决策 7">
            <a:extLst>
              <a:ext uri="{FF2B5EF4-FFF2-40B4-BE49-F238E27FC236}">
                <a16:creationId xmlns:a16="http://schemas.microsoft.com/office/drawing/2014/main" id="{2EB2864A-831A-43A4-9BC8-ACDE6CA1CD5F}"/>
              </a:ext>
            </a:extLst>
          </p:cNvPr>
          <p:cNvSpPr/>
          <p:nvPr/>
        </p:nvSpPr>
        <p:spPr>
          <a:xfrm>
            <a:off x="2553937" y="5427434"/>
            <a:ext cx="3673819" cy="10885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zh-CN" altLang="en-US" dirty="0"/>
              <a:t>层全连接层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119AC4E-96BE-47E4-904F-1B857C4945A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390847" y="4912500"/>
            <a:ext cx="1" cy="51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4DDCA3-E9EF-4B8F-ACB4-3EEFD4F60418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9694591" y="3207266"/>
            <a:ext cx="57957" cy="265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图: 决策 10">
            <a:extLst>
              <a:ext uri="{FF2B5EF4-FFF2-40B4-BE49-F238E27FC236}">
                <a16:creationId xmlns:a16="http://schemas.microsoft.com/office/drawing/2014/main" id="{3E011F69-2549-47CF-A30B-11F808DBDE69}"/>
              </a:ext>
            </a:extLst>
          </p:cNvPr>
          <p:cNvSpPr/>
          <p:nvPr/>
        </p:nvSpPr>
        <p:spPr>
          <a:xfrm>
            <a:off x="3048948" y="2284896"/>
            <a:ext cx="2686095" cy="10885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数据预处理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0F3C9BAE-AE79-44A7-9BA9-3EFDE74754B2}"/>
              </a:ext>
            </a:extLst>
          </p:cNvPr>
          <p:cNvCxnSpPr>
            <a:stCxn id="3" idx="2"/>
            <a:endCxn id="11" idx="0"/>
          </p:cNvCxnSpPr>
          <p:nvPr/>
        </p:nvCxnSpPr>
        <p:spPr>
          <a:xfrm rot="16200000" flipH="1">
            <a:off x="3393252" y="1286152"/>
            <a:ext cx="514934" cy="1482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CAB432D6-8C3E-45D1-86C0-843E722F1E84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5400000">
            <a:off x="5016946" y="1205842"/>
            <a:ext cx="454104" cy="1704004"/>
          </a:xfrm>
          <a:prstGeom prst="bentConnector3">
            <a:avLst>
              <a:gd name="adj1" fmla="val 436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88EA198-04FE-4120-A287-06B868C905E1}"/>
              </a:ext>
            </a:extLst>
          </p:cNvPr>
          <p:cNvCxnSpPr>
            <a:cxnSpLocks/>
          </p:cNvCxnSpPr>
          <p:nvPr/>
        </p:nvCxnSpPr>
        <p:spPr>
          <a:xfrm>
            <a:off x="4380668" y="3373467"/>
            <a:ext cx="10179" cy="40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C2E7F1D9-97AB-43E3-B563-B680029B9E0A}"/>
              </a:ext>
            </a:extLst>
          </p:cNvPr>
          <p:cNvCxnSpPr>
            <a:cxnSpLocks/>
            <a:stCxn id="8" idx="2"/>
            <a:endCxn id="6" idx="1"/>
          </p:cNvCxnSpPr>
          <p:nvPr/>
        </p:nvCxnSpPr>
        <p:spPr>
          <a:xfrm rot="5400000" flipH="1" flipV="1">
            <a:off x="4659006" y="2532707"/>
            <a:ext cx="3715139" cy="4251458"/>
          </a:xfrm>
          <a:prstGeom prst="bentConnector4">
            <a:avLst>
              <a:gd name="adj1" fmla="val -6153"/>
              <a:gd name="adj2" fmla="val 716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F14191F-75F2-46FD-9619-F0E48C12BD2A}"/>
              </a:ext>
            </a:extLst>
          </p:cNvPr>
          <p:cNvCxnSpPr>
            <a:cxnSpLocks/>
          </p:cNvCxnSpPr>
          <p:nvPr/>
        </p:nvCxnSpPr>
        <p:spPr>
          <a:xfrm flipV="1">
            <a:off x="5694058" y="2806931"/>
            <a:ext cx="17764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0FA0C20-24FC-43EA-859F-E97BD555D486}"/>
              </a:ext>
            </a:extLst>
          </p:cNvPr>
          <p:cNvSpPr txBox="1"/>
          <p:nvPr/>
        </p:nvSpPr>
        <p:spPr>
          <a:xfrm>
            <a:off x="6720327" y="4800635"/>
            <a:ext cx="10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CCF5AF-70B0-4A19-A6EE-DF255A2F4D05}"/>
              </a:ext>
            </a:extLst>
          </p:cNvPr>
          <p:cNvSpPr txBox="1"/>
          <p:nvPr/>
        </p:nvSpPr>
        <p:spPr>
          <a:xfrm>
            <a:off x="7148285" y="2346762"/>
            <a:ext cx="10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726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88BBBC-2A27-4371-9C3B-B0F14B8BF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698" y="0"/>
            <a:ext cx="4560864" cy="70403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Layer (type)                 Output Shape              Param #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=================================================================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input_1 (InputLayer)         (None, 250, 250, 3)       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block1_conv1 (Conv2D)        (None, 250, 250, 64)      1792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block1_conv2 (Conv2D)        (None, 250, 250, 64)      36928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block1_pool (MaxPooling2D)   (None, 125, 125, 64)      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block2_conv1 (Conv2D)        (None, 125, 125, 128)     73856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block2_conv2 (Conv2D)        (None, 125, 125, 128)     147584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block2_pool (MaxPooling2D)   (None, 62, 62, 128)       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block3_conv1 (Conv2D)        (None, 62, 62, 256)       295168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block3_conv2 (Conv2D)        (None, 62, 62, 256)       590080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block3_conv3 (Conv2D)        (None, 62, 62, 256)       590080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block3_pool (MaxPooling2D)   (None, 31, 31, 256)       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block4_conv1 (Conv2D)        (None, 31, 31, 512)       1180160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block4_conv2 (Conv2D)        (None, 31, 31, 512)       2359808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block4_conv3 (Conv2D)        (None, 31, 31, 512)       2359808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block4_pool (MaxPooling2D)   (None, 15, 15, 512)       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block5_conv1 (Conv2D)        (None, 15, 15, 512)       2359808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block5_conv2 (Conv2D)        (None, 15, 15, 512)       2359808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block5_conv3 (Conv2D)        (None, 15, 15, 512)       2359808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block5_pool (MaxPooling2D)   (None, 7, 7, 512)         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_________________________________________________________________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sequential_1 (Sequential)    (None, 500)               12795000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=================================================================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8E30632-3824-4144-BB56-B6EBE5AC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40" y="900915"/>
            <a:ext cx="6615766" cy="42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67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B86B5E-9AE1-48EF-9316-F047D1DF5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90" y="-385083"/>
            <a:ext cx="10170889" cy="76281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157102-F4D4-4658-9DA3-9AAD3CB75FC3}"/>
              </a:ext>
            </a:extLst>
          </p:cNvPr>
          <p:cNvSpPr txBox="1"/>
          <p:nvPr/>
        </p:nvSpPr>
        <p:spPr>
          <a:xfrm>
            <a:off x="571500" y="1371600"/>
            <a:ext cx="63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447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D144E-DC79-497E-A083-1B43276B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-164309"/>
            <a:ext cx="9582157" cy="71866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1D2915-32C8-4796-953F-0F3F81C99216}"/>
              </a:ext>
            </a:extLst>
          </p:cNvPr>
          <p:cNvSpPr txBox="1"/>
          <p:nvPr/>
        </p:nvSpPr>
        <p:spPr>
          <a:xfrm>
            <a:off x="533400" y="85725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07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008EAB-B6D0-43DD-8924-BD0973853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-342902"/>
            <a:ext cx="9601203" cy="72009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020E3F-6660-483E-A1C7-B54885AB3DB1}"/>
              </a:ext>
            </a:extLst>
          </p:cNvPr>
          <p:cNvSpPr txBox="1"/>
          <p:nvPr/>
        </p:nvSpPr>
        <p:spPr>
          <a:xfrm>
            <a:off x="533400" y="85725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309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6C07DB-CA79-4D10-8603-1B4E05F8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1" y="-476256"/>
            <a:ext cx="9963157" cy="74723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FFD937-DECC-47CE-AAE2-348DB981D434}"/>
              </a:ext>
            </a:extLst>
          </p:cNvPr>
          <p:cNvSpPr txBox="1"/>
          <p:nvPr/>
        </p:nvSpPr>
        <p:spPr>
          <a:xfrm>
            <a:off x="533400" y="85725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365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ECCEAC-109E-4BAF-964C-354DABB1F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1" y="-435771"/>
            <a:ext cx="10306057" cy="77295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998D53-11B2-4ED9-A6A3-EFA683DAC506}"/>
              </a:ext>
            </a:extLst>
          </p:cNvPr>
          <p:cNvSpPr txBox="1"/>
          <p:nvPr/>
        </p:nvSpPr>
        <p:spPr>
          <a:xfrm>
            <a:off x="533400" y="85725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810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0A10CB-AFC2-4681-AA2A-53986FC8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-304803"/>
            <a:ext cx="9956808" cy="74676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4D92E0-689C-464F-804E-A2547805803E}"/>
              </a:ext>
            </a:extLst>
          </p:cNvPr>
          <p:cNvSpPr txBox="1"/>
          <p:nvPr/>
        </p:nvSpPr>
        <p:spPr>
          <a:xfrm>
            <a:off x="533400" y="85725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01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AA7B93-8683-4B00-9967-3525B3794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604443"/>
            <a:ext cx="953585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82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EBBFE4-E6F8-4E05-A453-821C963AA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-485778"/>
            <a:ext cx="10439407" cy="78295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CF45AA-C568-4650-9812-12A6366C2EFE}"/>
              </a:ext>
            </a:extLst>
          </p:cNvPr>
          <p:cNvSpPr txBox="1"/>
          <p:nvPr/>
        </p:nvSpPr>
        <p:spPr>
          <a:xfrm>
            <a:off x="533400" y="85725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558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A40FDD-5519-4381-B099-0935F15FF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7" y="-171455"/>
            <a:ext cx="10337804" cy="7753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501689-ED4E-42F8-9AC0-E50DF2D44F12}"/>
              </a:ext>
            </a:extLst>
          </p:cNvPr>
          <p:cNvSpPr txBox="1"/>
          <p:nvPr/>
        </p:nvSpPr>
        <p:spPr>
          <a:xfrm>
            <a:off x="533400" y="85725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407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651071-80D2-4A20-844F-3DD400B5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6" y="-762006"/>
            <a:ext cx="10744208" cy="80581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10573B-793B-47E8-B93B-0499414C3F9F}"/>
              </a:ext>
            </a:extLst>
          </p:cNvPr>
          <p:cNvSpPr txBox="1"/>
          <p:nvPr/>
        </p:nvSpPr>
        <p:spPr>
          <a:xfrm>
            <a:off x="533400" y="85725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933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A9F20D-8424-4EF2-8922-EBC2925214DB}"/>
              </a:ext>
            </a:extLst>
          </p:cNvPr>
          <p:cNvSpPr/>
          <p:nvPr/>
        </p:nvSpPr>
        <p:spPr>
          <a:xfrm>
            <a:off x="101600" y="122590"/>
            <a:ext cx="1227908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32/320 [==&gt;...........................] - ETA: 3:09 - loss: 0.8151 - acc: 0.5070</a:t>
            </a:r>
          </a:p>
          <a:p>
            <a:r>
              <a:rPr lang="zh-CN" altLang="en-US" dirty="0"/>
              <a:t> 64/320 [=====&gt;........................] - ETA: 2:56 - loss: 0.7828 - acc: 0.5172</a:t>
            </a:r>
          </a:p>
          <a:p>
            <a:r>
              <a:rPr lang="zh-CN" altLang="en-US" dirty="0"/>
              <a:t> 96/320 [========&gt;.....................] - ETA: 2:33 - loss: 0.7478 - acc: 0.5398</a:t>
            </a:r>
          </a:p>
          <a:p>
            <a:r>
              <a:rPr lang="zh-CN" altLang="en-US" dirty="0"/>
              <a:t>128/320 [===========&gt;..................] - ETA: 2:10 - loss: 0.7180 - acc: 0.5641</a:t>
            </a:r>
          </a:p>
          <a:p>
            <a:r>
              <a:rPr lang="zh-CN" altLang="en-US" dirty="0"/>
              <a:t>160/320 [==============&gt;...............] - ETA: 1:46 - loss: 0.6937 - acc: 0.5886</a:t>
            </a:r>
          </a:p>
          <a:p>
            <a:r>
              <a:rPr lang="zh-CN" altLang="en-US" dirty="0"/>
              <a:t>192/320 [=================&gt;............] - ETA: 1:23 - loss: 0.6728 - acc: 0.6060</a:t>
            </a:r>
          </a:p>
          <a:p>
            <a:r>
              <a:rPr lang="zh-CN" altLang="en-US" dirty="0"/>
              <a:t>224/320 [====================&gt;.........] - ETA: 1:03 - loss: 0.6530 - acc: 0.6212</a:t>
            </a:r>
          </a:p>
          <a:p>
            <a:r>
              <a:rPr lang="zh-CN" altLang="en-US" dirty="0"/>
              <a:t>256/320 [=======================&gt;......] - ETA: 42s - loss: 0.6334 - acc: 0.6383 </a:t>
            </a:r>
          </a:p>
          <a:p>
            <a:r>
              <a:rPr lang="zh-CN" altLang="en-US" dirty="0"/>
              <a:t>288/320 [==========================&gt;...] - ETA: 21s - loss: 0.6139 - acc: 0.6546</a:t>
            </a:r>
          </a:p>
          <a:p>
            <a:r>
              <a:rPr lang="zh-CN" altLang="en-US" dirty="0"/>
              <a:t>320/320 [==============================] - 264s 824ms/step - loss: 0.5963 - acc: 0.6695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val_loss: 0.2750 - val_acc: 0.9419</a:t>
            </a:r>
            <a:endParaRPr lang="en-US" altLang="zh-CN" dirty="0"/>
          </a:p>
          <a:p>
            <a:r>
              <a:rPr lang="en-US" altLang="zh-CN" dirty="0"/>
              <a:t>Epoch 2/10</a:t>
            </a:r>
          </a:p>
          <a:p>
            <a:endParaRPr lang="en-US" altLang="zh-CN" dirty="0"/>
          </a:p>
          <a:p>
            <a:r>
              <a:rPr lang="en-US" altLang="zh-CN" dirty="0"/>
              <a:t> 32/320 [==&gt;...........................] - ETA: 3:33 - loss: 0.4144 - acc: 0.8094</a:t>
            </a:r>
          </a:p>
          <a:p>
            <a:r>
              <a:rPr lang="en-US" altLang="zh-CN" dirty="0"/>
              <a:t> 64/320 [=====&gt;........................] - ETA: 3:17 - loss: 0.4051 - acc: 0.8125</a:t>
            </a:r>
          </a:p>
          <a:p>
            <a:r>
              <a:rPr lang="en-US" altLang="zh-CN" dirty="0"/>
              <a:t> 96/320 [========&gt;.....................] - ETA: 2:47 - loss: 0.3952 - acc: 0.8190</a:t>
            </a:r>
          </a:p>
          <a:p>
            <a:r>
              <a:rPr lang="en-US" altLang="zh-CN" dirty="0"/>
              <a:t>128/320 [===========&gt;..................] - ETA: 2:21 - loss: 0.3894 - acc: 0.8273</a:t>
            </a:r>
          </a:p>
          <a:p>
            <a:r>
              <a:rPr lang="en-US" altLang="zh-CN" dirty="0"/>
              <a:t>160/320 [==============&gt;...............] - ETA: 1:56 - loss: 0.3833 - acc: 0.8325</a:t>
            </a:r>
          </a:p>
          <a:p>
            <a:r>
              <a:rPr lang="en-US" altLang="zh-CN" dirty="0"/>
              <a:t>192/320 [=================&gt;............] - ETA: 1:31 - loss: 0.3707 - acc: 0.8418</a:t>
            </a:r>
          </a:p>
          <a:p>
            <a:r>
              <a:rPr lang="en-US" altLang="zh-CN" dirty="0"/>
              <a:t>224/320 [====================&gt;.........] - ETA: 1:08 - loss: 0.3567 - acc: 0.8489</a:t>
            </a:r>
          </a:p>
          <a:p>
            <a:r>
              <a:rPr lang="en-US" altLang="zh-CN" dirty="0"/>
              <a:t>256/320 [=======================&gt;......] - ETA: 45s - loss: 0.3482 - acc: 0.8555 </a:t>
            </a:r>
          </a:p>
          <a:p>
            <a:r>
              <a:rPr lang="en-US" altLang="zh-CN" dirty="0"/>
              <a:t>288/320 [==========================&gt;...] - ETA: 22s - loss: 0.3399 - acc: 0.8613</a:t>
            </a:r>
          </a:p>
          <a:p>
            <a:r>
              <a:rPr lang="en-US" altLang="zh-CN" dirty="0"/>
              <a:t>320/320 [==============================] - 276s 862ms/step - loss: 0.3294 - acc: 0.8668 – </a:t>
            </a:r>
          </a:p>
          <a:p>
            <a:r>
              <a:rPr lang="zh-CN" altLang="en-US" dirty="0"/>
              <a:t>测试集合 </a:t>
            </a:r>
            <a:r>
              <a:rPr lang="en-US" altLang="zh-CN" dirty="0" err="1"/>
              <a:t>val_loss</a:t>
            </a:r>
            <a:r>
              <a:rPr lang="en-US" altLang="zh-CN" dirty="0"/>
              <a:t>: 0.1249 - </a:t>
            </a:r>
            <a:r>
              <a:rPr lang="en-US" altLang="zh-CN" dirty="0" err="1"/>
              <a:t>val_acc</a:t>
            </a:r>
            <a:r>
              <a:rPr lang="en-US" altLang="zh-CN" dirty="0"/>
              <a:t>: 0.9750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39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082E168-09A4-46F9-825E-D57B09C75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957839"/>
              </p:ext>
            </p:extLst>
          </p:nvPr>
        </p:nvGraphicFramePr>
        <p:xfrm>
          <a:off x="1596572" y="2127551"/>
          <a:ext cx="8519886" cy="157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962">
                  <a:extLst>
                    <a:ext uri="{9D8B030D-6E8A-4147-A177-3AD203B41FA5}">
                      <a16:colId xmlns:a16="http://schemas.microsoft.com/office/drawing/2014/main" val="308606324"/>
                    </a:ext>
                  </a:extLst>
                </a:gridCol>
                <a:gridCol w="2839962">
                  <a:extLst>
                    <a:ext uri="{9D8B030D-6E8A-4147-A177-3AD203B41FA5}">
                      <a16:colId xmlns:a16="http://schemas.microsoft.com/office/drawing/2014/main" val="2149521444"/>
                    </a:ext>
                  </a:extLst>
                </a:gridCol>
                <a:gridCol w="2839962">
                  <a:extLst>
                    <a:ext uri="{9D8B030D-6E8A-4147-A177-3AD203B41FA5}">
                      <a16:colId xmlns:a16="http://schemas.microsoft.com/office/drawing/2014/main" val="2220562892"/>
                    </a:ext>
                  </a:extLst>
                </a:gridCol>
              </a:tblGrid>
              <a:tr h="78679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PCA+SVM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LDA+SVM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VGG16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54954"/>
                  </a:ext>
                </a:extLst>
              </a:tr>
              <a:tr h="78679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0.77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0.97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0.975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401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72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6ADE52-58E6-4A1D-BF16-C366AFB7B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7" y="606950"/>
            <a:ext cx="11364911" cy="42868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AE7B9F-0C0C-4DCC-9AA0-A8767705D231}"/>
              </a:ext>
            </a:extLst>
          </p:cNvPr>
          <p:cNvSpPr txBox="1"/>
          <p:nvPr/>
        </p:nvSpPr>
        <p:spPr>
          <a:xfrm>
            <a:off x="377372" y="234031"/>
            <a:ext cx="36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LFW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3FC29-9A07-478F-9310-A78C72B0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" y="5038492"/>
            <a:ext cx="4460790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61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C1C2E8-A964-450D-9D9E-4E141F674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0" y="1090286"/>
            <a:ext cx="5639587" cy="46202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549362-84C8-4AC5-8077-9E61B8C8E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77" y="1204602"/>
            <a:ext cx="5839640" cy="4563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CA9776-1D2C-4FE7-8A58-FEC42F98D927}"/>
              </a:ext>
            </a:extLst>
          </p:cNvPr>
          <p:cNvSpPr txBox="1"/>
          <p:nvPr/>
        </p:nvSpPr>
        <p:spPr>
          <a:xfrm>
            <a:off x="2162432" y="486539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PCA+</a:t>
            </a:r>
            <a:r>
              <a:rPr lang="zh-CN" altLang="en-US" dirty="0"/>
              <a:t>径向基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4F423E-3188-4D69-878E-390934AF805D}"/>
              </a:ext>
            </a:extLst>
          </p:cNvPr>
          <p:cNvSpPr txBox="1"/>
          <p:nvPr/>
        </p:nvSpPr>
        <p:spPr>
          <a:xfrm>
            <a:off x="7607644" y="486539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PCA+</a:t>
            </a:r>
            <a:r>
              <a:rPr lang="zh-CN" altLang="en-US" dirty="0"/>
              <a:t>线性</a:t>
            </a:r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86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108ACB-29B6-4359-AC22-0C741D74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3" y="1217371"/>
            <a:ext cx="5458587" cy="40772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ED04E2-0F27-4EDB-9EFA-F6ADCBBD0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0" y="1217371"/>
            <a:ext cx="5601482" cy="41058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FD2EED8-E484-48D3-8D16-AE4C363ACD33}"/>
              </a:ext>
            </a:extLst>
          </p:cNvPr>
          <p:cNvSpPr txBox="1"/>
          <p:nvPr/>
        </p:nvSpPr>
        <p:spPr>
          <a:xfrm>
            <a:off x="2162432" y="486539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LDA+</a:t>
            </a:r>
            <a:r>
              <a:rPr lang="zh-CN" altLang="en-US" dirty="0"/>
              <a:t>径向基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DBF509-AD7D-411D-B260-60E3CEEF32B4}"/>
              </a:ext>
            </a:extLst>
          </p:cNvPr>
          <p:cNvSpPr txBox="1"/>
          <p:nvPr/>
        </p:nvSpPr>
        <p:spPr>
          <a:xfrm>
            <a:off x="7607644" y="486539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LDA+</a:t>
            </a:r>
            <a:r>
              <a:rPr lang="zh-CN" altLang="en-US" dirty="0"/>
              <a:t>线性</a:t>
            </a:r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5819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BBEAF2-1BA7-4420-92F3-CF93EC6F9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4" y="1437997"/>
            <a:ext cx="5353797" cy="3982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996D67-496C-4CF8-8D16-1068756643DD}"/>
              </a:ext>
            </a:extLst>
          </p:cNvPr>
          <p:cNvSpPr txBox="1"/>
          <p:nvPr/>
        </p:nvSpPr>
        <p:spPr>
          <a:xfrm>
            <a:off x="1519881" y="617838"/>
            <a:ext cx="279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参数调优后的结果</a:t>
            </a:r>
            <a:r>
              <a:rPr lang="en-US" altLang="zh-CN" dirty="0"/>
              <a:t>(PCA)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ED9BF0-2166-43CF-BC5E-663B4990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18" y="1314155"/>
            <a:ext cx="5601482" cy="41058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8CCC09-105E-4D7E-A0CD-9A4B9C6AF88B}"/>
              </a:ext>
            </a:extLst>
          </p:cNvPr>
          <p:cNvSpPr txBox="1"/>
          <p:nvPr/>
        </p:nvSpPr>
        <p:spPr>
          <a:xfrm>
            <a:off x="7879492" y="433172"/>
            <a:ext cx="279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参数调优后的结果</a:t>
            </a:r>
            <a:r>
              <a:rPr lang="en-US" altLang="zh-CN" dirty="0"/>
              <a:t>(LDA)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7345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885B3A-B6CF-4E64-8BAF-A0BF1C67B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2" y="1131634"/>
            <a:ext cx="5249008" cy="42487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D402D0-D549-4943-89E4-24F29AC898AC}"/>
              </a:ext>
            </a:extLst>
          </p:cNvPr>
          <p:cNvSpPr txBox="1"/>
          <p:nvPr/>
        </p:nvSpPr>
        <p:spPr>
          <a:xfrm>
            <a:off x="2323070" y="432486"/>
            <a:ext cx="1865871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C93E0E-139A-4B76-9027-8577BE20F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928" y="1131634"/>
            <a:ext cx="5353797" cy="41344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F10C223-BD82-4CA3-92A4-4FF4B021A684}"/>
              </a:ext>
            </a:extLst>
          </p:cNvPr>
          <p:cNvSpPr txBox="1"/>
          <p:nvPr/>
        </p:nvSpPr>
        <p:spPr>
          <a:xfrm>
            <a:off x="1037968" y="294671"/>
            <a:ext cx="1115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经过</a:t>
            </a:r>
            <a:r>
              <a:rPr lang="en-US" altLang="zh-CN" dirty="0"/>
              <a:t>LBP</a:t>
            </a:r>
            <a:r>
              <a:rPr lang="zh-CN" altLang="en-US" dirty="0"/>
              <a:t>处理的图像的再进行降维的结果，由于图像变化均匀，并没有太大的光照影响，</a:t>
            </a:r>
            <a:r>
              <a:rPr lang="en-US" altLang="zh-CN" dirty="0"/>
              <a:t>LBP</a:t>
            </a:r>
            <a:r>
              <a:rPr lang="zh-CN" altLang="en-US" dirty="0"/>
              <a:t>同时损失了一些信息，准确率有些下降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B2C488-90F4-4F6E-9199-8E16C44C371C}"/>
              </a:ext>
            </a:extLst>
          </p:cNvPr>
          <p:cNvSpPr txBox="1"/>
          <p:nvPr/>
        </p:nvSpPr>
        <p:spPr>
          <a:xfrm>
            <a:off x="2582562" y="5721178"/>
            <a:ext cx="142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LDA+SVM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1C4AF3-013F-44FD-85CD-D0C1D5E30804}"/>
              </a:ext>
            </a:extLst>
          </p:cNvPr>
          <p:cNvSpPr txBox="1"/>
          <p:nvPr/>
        </p:nvSpPr>
        <p:spPr>
          <a:xfrm>
            <a:off x="8760940" y="5721178"/>
            <a:ext cx="142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PCA+SVM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48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006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D2E13D-58B0-4A5C-A0F8-9706CBA2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050"/>
            <a:ext cx="6858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41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DB4FF5-5A6D-41EC-BB38-401B9978F9C5}"/>
              </a:ext>
            </a:extLst>
          </p:cNvPr>
          <p:cNvSpPr/>
          <p:nvPr/>
        </p:nvSpPr>
        <p:spPr>
          <a:xfrm>
            <a:off x="114300" y="0"/>
            <a:ext cx="11531600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 32/1156 [..............................] - ETA: 58:33 - loss: 0.6909 - acc: 0.9510</a:t>
            </a:r>
          </a:p>
          <a:p>
            <a:r>
              <a:rPr lang="zh-CN" altLang="en-US" sz="1200" dirty="0"/>
              <a:t>  64/1156 [&gt;.............................] - ETA: 56:31 - loss: 0.6909 - acc: 0.9505</a:t>
            </a:r>
          </a:p>
          <a:p>
            <a:r>
              <a:rPr lang="zh-CN" altLang="en-US" sz="1200" dirty="0"/>
              <a:t>  96/1156 [=&gt;............................] - ETA: 55:14 - loss: 0.6908 - acc: 0.9504</a:t>
            </a:r>
          </a:p>
          <a:p>
            <a:r>
              <a:rPr lang="zh-CN" altLang="en-US" sz="1200" dirty="0"/>
              <a:t> 128/1156 [==&gt;...........................] - ETA: 53:26 - loss: 0.6908 - acc: 0.9508</a:t>
            </a:r>
          </a:p>
          <a:p>
            <a:r>
              <a:rPr lang="zh-CN" altLang="en-US" sz="1200" dirty="0"/>
              <a:t> 160/1156 [===&gt;..........................] - ETA: 51:50 - loss: 0.6908 - acc: 0.9510</a:t>
            </a:r>
          </a:p>
          <a:p>
            <a:r>
              <a:rPr lang="zh-CN" altLang="en-US" sz="1200" dirty="0"/>
              <a:t> 192/1156 [===&gt;..........................] - ETA: 50:00 - loss: 0.6907 - acc: 0.9506</a:t>
            </a:r>
          </a:p>
          <a:p>
            <a:r>
              <a:rPr lang="zh-CN" altLang="en-US" sz="1200" dirty="0"/>
              <a:t> 224/1156 [====&gt;.........................] - ETA: 48:14 - loss: 0.6907 - acc: 0.9501</a:t>
            </a:r>
          </a:p>
          <a:p>
            <a:r>
              <a:rPr lang="zh-CN" altLang="en-US" sz="1200" dirty="0"/>
              <a:t> 256/1156 [=====&gt;........................] - ETA: 46:31 - loss: 0.6906 - acc: 0.9494</a:t>
            </a:r>
          </a:p>
          <a:p>
            <a:r>
              <a:rPr lang="zh-CN" altLang="en-US" sz="1200" dirty="0"/>
              <a:t> 288/1156 [======&gt;.......................] - ETA: 44:51 - loss: 0.6906 - acc: 0.9494</a:t>
            </a:r>
          </a:p>
          <a:p>
            <a:r>
              <a:rPr lang="zh-CN" altLang="en-US" sz="1200" dirty="0"/>
              <a:t> 320/1156 [=======&gt;......................] - ETA: 43:18 - loss: 0.6905 - acc: 0.9491</a:t>
            </a:r>
          </a:p>
          <a:p>
            <a:r>
              <a:rPr lang="zh-CN" altLang="en-US" sz="1200" dirty="0"/>
              <a:t> 352/1156 [========&gt;.....................] - ETA: 41:55 - loss: 0.6905 - acc: 0.9487</a:t>
            </a:r>
          </a:p>
          <a:p>
            <a:r>
              <a:rPr lang="zh-CN" altLang="en-US" sz="1200" dirty="0"/>
              <a:t> 384/1156 [========&gt;.....................] - ETA: 40:14 - loss: 0.6904 - acc: 0.9485</a:t>
            </a:r>
          </a:p>
          <a:p>
            <a:r>
              <a:rPr lang="zh-CN" altLang="en-US" sz="1200" dirty="0"/>
              <a:t> 416/1156 [=========&gt;....................] - ETA: 38:35 - loss: 0.6904 - acc: 0.9482</a:t>
            </a:r>
          </a:p>
          <a:p>
            <a:r>
              <a:rPr lang="zh-CN" altLang="en-US" sz="1200" dirty="0"/>
              <a:t> 448/1156 [==========&gt;...................] - ETA: 36:59 - loss: 0.6904 - acc: 0.9482</a:t>
            </a:r>
          </a:p>
          <a:p>
            <a:r>
              <a:rPr lang="zh-CN" altLang="en-US" sz="1200" dirty="0"/>
              <a:t> 480/1156 [===========&gt;..................] - ETA: 35:39 - loss: 0.6903 - acc: 0.9479</a:t>
            </a:r>
          </a:p>
          <a:p>
            <a:r>
              <a:rPr lang="zh-CN" altLang="en-US" sz="1200" dirty="0"/>
              <a:t> 512/1156 [============&gt;.................] - ETA: 34:33 - loss: 0.6903 - acc: 0.9477</a:t>
            </a:r>
          </a:p>
          <a:p>
            <a:r>
              <a:rPr lang="zh-CN" altLang="en-US" sz="1200" dirty="0"/>
              <a:t> 544/1156 [=============&gt;................] - ETA: 33:01 - loss: 0.6902 - acc: 0.9473</a:t>
            </a:r>
          </a:p>
          <a:p>
            <a:r>
              <a:rPr lang="zh-CN" altLang="en-US" sz="1200" dirty="0"/>
              <a:t> 576/1156 [=============&gt;................] - ETA: 31:29 - loss: 0.6902 - acc: 0.9470</a:t>
            </a:r>
          </a:p>
          <a:p>
            <a:r>
              <a:rPr lang="zh-CN" altLang="en-US" sz="1200" dirty="0"/>
              <a:t> 608/1156 [==============&gt;...............] - ETA: 29:44 - loss: 0.6901 - acc: 0.9469</a:t>
            </a:r>
          </a:p>
          <a:p>
            <a:r>
              <a:rPr lang="zh-CN" altLang="en-US" sz="1200" dirty="0"/>
              <a:t> 640/1156 [===============&gt;..............] - ETA: 28:11 - loss: 0.6901 - acc: 0.9467</a:t>
            </a:r>
          </a:p>
          <a:p>
            <a:r>
              <a:rPr lang="zh-CN" altLang="en-US" sz="1200" dirty="0"/>
              <a:t> 672/1156 [================&gt;.............] - ETA: 26:25 - loss: 0.6901 - acc: 0.9465</a:t>
            </a:r>
          </a:p>
          <a:p>
            <a:r>
              <a:rPr lang="zh-CN" altLang="en-US" sz="1200" dirty="0"/>
              <a:t> 704/1156 [=================&gt;............] - ETA: 24:41 - loss: 0.6900 - acc: 0.9463</a:t>
            </a:r>
          </a:p>
          <a:p>
            <a:r>
              <a:rPr lang="zh-CN" altLang="en-US" sz="1200" dirty="0"/>
              <a:t> 736/1156 [==================&gt;...........] - ETA: 22:55 - loss: 0.6900 - acc: 0.9461</a:t>
            </a:r>
          </a:p>
          <a:p>
            <a:r>
              <a:rPr lang="zh-CN" altLang="en-US" sz="1200" dirty="0"/>
              <a:t> 768/1156 [==================&gt;...........] - ETA: 21:10 - loss: 0.6899 - acc: 0.9459</a:t>
            </a:r>
          </a:p>
          <a:p>
            <a:r>
              <a:rPr lang="zh-CN" altLang="en-US" sz="1200" dirty="0"/>
              <a:t> 800/1156 [===================&gt;..........] - ETA: 19:24 - loss: 0.6899 - acc: 0.9457</a:t>
            </a:r>
          </a:p>
          <a:p>
            <a:r>
              <a:rPr lang="zh-CN" altLang="en-US" sz="1200" dirty="0"/>
              <a:t> 832/1156 [====================&gt;.........] - ETA: 17:43 - loss: 0.6898 - acc: 0.9455</a:t>
            </a:r>
          </a:p>
          <a:p>
            <a:r>
              <a:rPr lang="zh-CN" altLang="en-US" sz="1200" dirty="0"/>
              <a:t> 864/1156 [=====================&gt;........] - ETA: 16:03 - loss: 0.6898 - acc: 0.9453</a:t>
            </a:r>
          </a:p>
          <a:p>
            <a:r>
              <a:rPr lang="zh-CN" altLang="en-US" sz="1200" dirty="0"/>
              <a:t> 896/1156 [======================&gt;.......] - ETA: 14:18 - loss: 0.6897 - acc: 0.9451</a:t>
            </a:r>
          </a:p>
          <a:p>
            <a:r>
              <a:rPr lang="zh-CN" altLang="en-US" sz="1200" dirty="0"/>
              <a:t> 928/1156 [=======================&gt;......] - ETA: 12:31 - loss: 0.6897 - acc: 0.9449</a:t>
            </a:r>
          </a:p>
          <a:p>
            <a:r>
              <a:rPr lang="zh-CN" altLang="en-US" sz="1200" dirty="0"/>
              <a:t> 960/1156 [=======================&gt;......] - ETA: 10:45 - loss: 0.6897 - acc: 0.9448</a:t>
            </a:r>
          </a:p>
          <a:p>
            <a:r>
              <a:rPr lang="zh-CN" altLang="en-US" sz="1200" dirty="0"/>
              <a:t> 992/1156 [========================&gt;.....] - ETA: 9:00 - loss: 0.6896 - acc: 0.9446</a:t>
            </a:r>
          </a:p>
          <a:p>
            <a:r>
              <a:rPr lang="zh-CN" altLang="en-US" sz="1200" dirty="0"/>
              <a:t>1024/1156 [=========================&gt;....] - ETA: 7:15 - loss: 0.6896 - acc: 0.9444</a:t>
            </a:r>
          </a:p>
          <a:p>
            <a:r>
              <a:rPr lang="zh-CN" altLang="en-US" sz="1200" dirty="0"/>
              <a:t>1056/1156 [==========================&gt;...] - ETA: 5:29 - loss: 0.6895 - acc: 0.9443</a:t>
            </a:r>
          </a:p>
          <a:p>
            <a:r>
              <a:rPr lang="zh-CN" altLang="en-US" sz="1200" dirty="0"/>
              <a:t>1088/1156 [===========================&gt;..] - ETA: 3:44 - loss: 0.6895 - acc: 0.9442</a:t>
            </a:r>
          </a:p>
          <a:p>
            <a:r>
              <a:rPr lang="zh-CN" altLang="en-US" sz="1200" dirty="0"/>
              <a:t>1120/1156 [============================&gt;.] - ETA: 1:58 - loss: 0.6894 - acc: 0.9441</a:t>
            </a:r>
          </a:p>
          <a:p>
            <a:r>
              <a:rPr lang="zh-CN" altLang="en-US" sz="1200" dirty="0"/>
              <a:t>1152/1156 [============================&gt;.] - ETA: 13s - loss: 0.6894 - acc: 0.9440</a:t>
            </a:r>
          </a:p>
          <a:p>
            <a:r>
              <a:rPr lang="zh-CN" altLang="en-US" sz="1200" dirty="0"/>
              <a:t>1156/1156 [==============================] - 3806s 3s/step - loss: 0.6894 - acc: 0.9440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791FB3-B518-4471-8486-4EB7DD681883}"/>
              </a:ext>
            </a:extLst>
          </p:cNvPr>
          <p:cNvSpPr/>
          <p:nvPr/>
        </p:nvSpPr>
        <p:spPr>
          <a:xfrm>
            <a:off x="6457950" y="6572250"/>
            <a:ext cx="695325" cy="2857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06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586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447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050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02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55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32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51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2061</Words>
  <Application>Microsoft Office PowerPoint</Application>
  <PresentationFormat>宽屏</PresentationFormat>
  <Paragraphs>190</Paragraphs>
  <Slides>65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0" baseType="lpstr">
      <vt:lpstr>等线</vt:lpstr>
      <vt:lpstr>等线 Light</vt:lpstr>
      <vt:lpstr>宋体</vt:lpstr>
      <vt:lpstr>Arial</vt:lpstr>
      <vt:lpstr>Office 主题​​</vt:lpstr>
      <vt:lpstr>2018.12.6-2019.1.28</vt:lpstr>
      <vt:lpstr>线性代数的本质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PCA与LDA(线性判别分析)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数学中的向量和计算机中的向量</vt:lpstr>
      <vt:lpstr>矩阵分解</vt:lpstr>
      <vt:lpstr>PowerPoint 演示文稿</vt:lpstr>
      <vt:lpstr>PowerPoint 演示文稿</vt:lpstr>
      <vt:lpstr>PowerPoint 演示文稿</vt:lpstr>
      <vt:lpstr>PowerPoint 演示文稿</vt:lpstr>
      <vt:lpstr>人脸识别应用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SJL</dc:creator>
  <cp:lastModifiedBy>SJL</cp:lastModifiedBy>
  <cp:revision>45</cp:revision>
  <dcterms:created xsi:type="dcterms:W3CDTF">2019-01-15T10:23:14Z</dcterms:created>
  <dcterms:modified xsi:type="dcterms:W3CDTF">2019-01-17T15:47:01Z</dcterms:modified>
</cp:coreProperties>
</file>